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DM Sans Medium"/>
      <p:regular r:id="rId15"/>
    </p:embeddedFont>
    <p:embeddedFont>
      <p:font typeface="DM Sans Medium"/>
      <p:regular r:id="rId16"/>
    </p:embeddedFont>
    <p:embeddedFont>
      <p:font typeface="DM Sans Medium"/>
      <p:regular r:id="rId17"/>
    </p:embeddedFont>
    <p:embeddedFont>
      <p:font typeface="DM Sans Medium"/>
      <p:regular r:id="rId18"/>
    </p:embeddedFont>
    <p:embeddedFont>
      <p:font typeface="Inter"/>
      <p:regular r:id="rId19"/>
    </p:embeddedFont>
    <p:embeddedFont>
      <p:font typeface="Inter"/>
      <p:regular r:id="rId20"/>
    </p:embeddedFont>
    <p:embeddedFont>
      <p:font typeface="Inter"/>
      <p:regular r:id="rId21"/>
    </p:embeddedFont>
    <p:embeddedFont>
      <p:font typeface="Inter"/>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3-1.png>
</file>

<file path=ppt/media/image-4-1.png>
</file>

<file path=ppt/media/image-4-2.png>
</file>

<file path=ppt/media/image-4-3.png>
</file>

<file path=ppt/media/image-4-4.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47173"/>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Predictive Modeling of Customer Bookings</a:t>
            </a:r>
            <a:endParaRPr lang="en-US" sz="4450" dirty="0"/>
          </a:p>
        </p:txBody>
      </p:sp>
      <p:sp>
        <p:nvSpPr>
          <p:cNvPr id="4" name="Text 1"/>
          <p:cNvSpPr/>
          <p:nvPr/>
        </p:nvSpPr>
        <p:spPr>
          <a:xfrm>
            <a:off x="6280190" y="3904893"/>
            <a:ext cx="7556421" cy="217741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This presentation covers the process of building a predictive model for customer booking completion using a real dataset. We explore the data, perform feature engineering, encode categorical variables, and train a machine learning model to predict booking outcomes. The goal is to understand key factors influencing bookings and evaluate model performance.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081207"/>
            <a:ext cx="6816209" cy="708779"/>
          </a:xfrm>
          <a:prstGeom prst="rect">
            <a:avLst/>
          </a:prstGeom>
          <a:noFill/>
          <a:ln/>
        </p:spPr>
        <p:txBody>
          <a:bodyPr wrap="non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Exploratory Data Analysis</a:t>
            </a:r>
            <a:endParaRPr lang="en-US" sz="4450" dirty="0"/>
          </a:p>
        </p:txBody>
      </p:sp>
      <p:sp>
        <p:nvSpPr>
          <p:cNvPr id="4" name="Shape 1"/>
          <p:cNvSpPr/>
          <p:nvPr/>
        </p:nvSpPr>
        <p:spPr>
          <a:xfrm>
            <a:off x="793790" y="2130147"/>
            <a:ext cx="3664863" cy="3121462"/>
          </a:xfrm>
          <a:prstGeom prst="roundRect">
            <a:avLst>
              <a:gd name="adj" fmla="val 1090"/>
            </a:avLst>
          </a:prstGeom>
          <a:solidFill>
            <a:srgbClr val="EDEBE3"/>
          </a:solidFill>
          <a:ln/>
        </p:spPr>
      </p:sp>
      <p:sp>
        <p:nvSpPr>
          <p:cNvPr id="5" name="Text 2"/>
          <p:cNvSpPr/>
          <p:nvPr/>
        </p:nvSpPr>
        <p:spPr>
          <a:xfrm>
            <a:off x="1020604" y="2356961"/>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Dataset Overview</a:t>
            </a:r>
            <a:endParaRPr lang="en-US" sz="2200" dirty="0"/>
          </a:p>
        </p:txBody>
      </p:sp>
      <p:sp>
        <p:nvSpPr>
          <p:cNvPr id="6" name="Text 3"/>
          <p:cNvSpPr/>
          <p:nvPr/>
        </p:nvSpPr>
        <p:spPr>
          <a:xfrm>
            <a:off x="1020604" y="2847380"/>
            <a:ext cx="3211235" cy="217741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The dataset contains 50,000 entries with 14 columns including passenger count, sales channel, trip type, purchase lead time, and booking completion status.</a:t>
            </a:r>
            <a:endParaRPr lang="en-US" sz="1750" dirty="0"/>
          </a:p>
        </p:txBody>
      </p:sp>
      <p:sp>
        <p:nvSpPr>
          <p:cNvPr id="7" name="Shape 4"/>
          <p:cNvSpPr/>
          <p:nvPr/>
        </p:nvSpPr>
        <p:spPr>
          <a:xfrm>
            <a:off x="4685467" y="2130147"/>
            <a:ext cx="3664863" cy="3121462"/>
          </a:xfrm>
          <a:prstGeom prst="roundRect">
            <a:avLst>
              <a:gd name="adj" fmla="val 1090"/>
            </a:avLst>
          </a:prstGeom>
          <a:solidFill>
            <a:srgbClr val="EDEBE3"/>
          </a:solidFill>
          <a:ln/>
        </p:spPr>
      </p:sp>
      <p:sp>
        <p:nvSpPr>
          <p:cNvPr id="8" name="Text 5"/>
          <p:cNvSpPr/>
          <p:nvPr/>
        </p:nvSpPr>
        <p:spPr>
          <a:xfrm>
            <a:off x="4912281" y="2356961"/>
            <a:ext cx="3211235" cy="708660"/>
          </a:xfrm>
          <a:prstGeom prst="rect">
            <a:avLst/>
          </a:prstGeom>
          <a:noFill/>
          <a:ln/>
        </p:spPr>
        <p:txBody>
          <a:bodyPr wrap="squar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Data Types &amp; Completeness</a:t>
            </a:r>
            <a:endParaRPr lang="en-US" sz="2200" dirty="0"/>
          </a:p>
        </p:txBody>
      </p:sp>
      <p:sp>
        <p:nvSpPr>
          <p:cNvPr id="9" name="Text 6"/>
          <p:cNvSpPr/>
          <p:nvPr/>
        </p:nvSpPr>
        <p:spPr>
          <a:xfrm>
            <a:off x="4912281" y="3201710"/>
            <a:ext cx="3211235" cy="1451610"/>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All columns have non-null values. Some categorical columns like flight day require conversion for analysis.</a:t>
            </a:r>
            <a:endParaRPr lang="en-US" sz="1750" dirty="0"/>
          </a:p>
        </p:txBody>
      </p:sp>
      <p:sp>
        <p:nvSpPr>
          <p:cNvPr id="10" name="Shape 7"/>
          <p:cNvSpPr/>
          <p:nvPr/>
        </p:nvSpPr>
        <p:spPr>
          <a:xfrm>
            <a:off x="793790" y="5478423"/>
            <a:ext cx="7556421" cy="1669852"/>
          </a:xfrm>
          <a:prstGeom prst="roundRect">
            <a:avLst>
              <a:gd name="adj" fmla="val 2038"/>
            </a:avLst>
          </a:prstGeom>
          <a:solidFill>
            <a:srgbClr val="EDEBE3"/>
          </a:solidFill>
          <a:ln/>
        </p:spPr>
      </p:sp>
      <p:sp>
        <p:nvSpPr>
          <p:cNvPr id="11" name="Text 8"/>
          <p:cNvSpPr/>
          <p:nvPr/>
        </p:nvSpPr>
        <p:spPr>
          <a:xfrm>
            <a:off x="1020604" y="570523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Initial Inspection</a:t>
            </a:r>
            <a:endParaRPr lang="en-US" sz="2200" dirty="0"/>
          </a:p>
        </p:txBody>
      </p:sp>
      <p:sp>
        <p:nvSpPr>
          <p:cNvPr id="12" name="Text 9"/>
          <p:cNvSpPr/>
          <p:nvPr/>
        </p:nvSpPr>
        <p:spPr>
          <a:xfrm>
            <a:off x="1020604" y="6195655"/>
            <a:ext cx="7102793"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Using methods like .head() and .info(), we get a snapshot of data structure and types to guide preprocessing steps.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998000"/>
            <a:ext cx="8828961" cy="708779"/>
          </a:xfrm>
          <a:prstGeom prst="rect">
            <a:avLst/>
          </a:prstGeom>
          <a:noFill/>
          <a:ln/>
        </p:spPr>
        <p:txBody>
          <a:bodyPr wrap="non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Data Preparation and Conversion</a:t>
            </a:r>
            <a:endParaRPr lang="en-US" sz="4450" dirty="0"/>
          </a:p>
        </p:txBody>
      </p:sp>
      <p:sp>
        <p:nvSpPr>
          <p:cNvPr id="4" name="Shape 1"/>
          <p:cNvSpPr/>
          <p:nvPr/>
        </p:nvSpPr>
        <p:spPr>
          <a:xfrm>
            <a:off x="793790" y="5046940"/>
            <a:ext cx="510302" cy="510302"/>
          </a:xfrm>
          <a:prstGeom prst="roundRect">
            <a:avLst>
              <a:gd name="adj" fmla="val 6667"/>
            </a:avLst>
          </a:prstGeom>
          <a:solidFill>
            <a:srgbClr val="EDEBE3"/>
          </a:solidFill>
          <a:ln/>
        </p:spPr>
      </p:sp>
      <p:sp>
        <p:nvSpPr>
          <p:cNvPr id="5" name="Text 2"/>
          <p:cNvSpPr/>
          <p:nvPr/>
        </p:nvSpPr>
        <p:spPr>
          <a:xfrm>
            <a:off x="1530906" y="512480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Flight Day Mapping</a:t>
            </a:r>
            <a:endParaRPr lang="en-US" sz="2200" dirty="0"/>
          </a:p>
        </p:txBody>
      </p:sp>
      <p:sp>
        <p:nvSpPr>
          <p:cNvPr id="6" name="Text 3"/>
          <p:cNvSpPr/>
          <p:nvPr/>
        </p:nvSpPr>
        <p:spPr>
          <a:xfrm>
            <a:off x="1530906" y="5615226"/>
            <a:ext cx="3421499" cy="1088708"/>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Converted flight day names to numeric values for modeling (e.g., Mon=1, Tue=2, ...).</a:t>
            </a:r>
            <a:endParaRPr lang="en-US" sz="1750" dirty="0"/>
          </a:p>
        </p:txBody>
      </p:sp>
      <p:sp>
        <p:nvSpPr>
          <p:cNvPr id="7" name="Shape 4"/>
          <p:cNvSpPr/>
          <p:nvPr/>
        </p:nvSpPr>
        <p:spPr>
          <a:xfrm>
            <a:off x="5235893" y="5046940"/>
            <a:ext cx="510302" cy="510302"/>
          </a:xfrm>
          <a:prstGeom prst="roundRect">
            <a:avLst>
              <a:gd name="adj" fmla="val 6667"/>
            </a:avLst>
          </a:prstGeom>
          <a:solidFill>
            <a:srgbClr val="EDEBE3"/>
          </a:solidFill>
          <a:ln/>
        </p:spPr>
      </p:sp>
      <p:sp>
        <p:nvSpPr>
          <p:cNvPr id="8" name="Text 5"/>
          <p:cNvSpPr/>
          <p:nvPr/>
        </p:nvSpPr>
        <p:spPr>
          <a:xfrm>
            <a:off x="5973008" y="5124807"/>
            <a:ext cx="3180874"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Sales Channel Encoding</a:t>
            </a:r>
            <a:endParaRPr lang="en-US" sz="2200" dirty="0"/>
          </a:p>
        </p:txBody>
      </p:sp>
      <p:sp>
        <p:nvSpPr>
          <p:cNvPr id="9" name="Text 6"/>
          <p:cNvSpPr/>
          <p:nvPr/>
        </p:nvSpPr>
        <p:spPr>
          <a:xfrm>
            <a:off x="5973008" y="5615226"/>
            <a:ext cx="3421499" cy="1088708"/>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Mapped sales channel to binary values: Internet=0, Other=1, simplifying feature usage.</a:t>
            </a:r>
            <a:endParaRPr lang="en-US" sz="1750" dirty="0"/>
          </a:p>
        </p:txBody>
      </p:sp>
      <p:sp>
        <p:nvSpPr>
          <p:cNvPr id="10" name="Shape 7"/>
          <p:cNvSpPr/>
          <p:nvPr/>
        </p:nvSpPr>
        <p:spPr>
          <a:xfrm>
            <a:off x="9677995" y="5046940"/>
            <a:ext cx="510302" cy="510302"/>
          </a:xfrm>
          <a:prstGeom prst="roundRect">
            <a:avLst>
              <a:gd name="adj" fmla="val 6667"/>
            </a:avLst>
          </a:prstGeom>
          <a:solidFill>
            <a:srgbClr val="EDEBE3"/>
          </a:solidFill>
          <a:ln/>
        </p:spPr>
      </p:sp>
      <p:sp>
        <p:nvSpPr>
          <p:cNvPr id="11" name="Text 8"/>
          <p:cNvSpPr/>
          <p:nvPr/>
        </p:nvSpPr>
        <p:spPr>
          <a:xfrm>
            <a:off x="10415111" y="5124807"/>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Trip Type Encoding</a:t>
            </a:r>
            <a:endParaRPr lang="en-US" sz="2200" dirty="0"/>
          </a:p>
        </p:txBody>
      </p:sp>
      <p:sp>
        <p:nvSpPr>
          <p:cNvPr id="12" name="Text 9"/>
          <p:cNvSpPr/>
          <p:nvPr/>
        </p:nvSpPr>
        <p:spPr>
          <a:xfrm>
            <a:off x="10415111" y="5615226"/>
            <a:ext cx="3421499" cy="1451610"/>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Mapped trip types to integers: RoundTrip=1, CircleTrip=2, OneWay=3, enabling numerical analysis.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31163"/>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Feature Engineering with Target Encoding</a:t>
            </a:r>
            <a:endParaRPr lang="en-US" sz="4450" dirty="0"/>
          </a:p>
        </p:txBody>
      </p:sp>
      <p:pic>
        <p:nvPicPr>
          <p:cNvPr id="4" name="Image 1" descr="preencoded.png">    </p:cNvPr>
          <p:cNvPicPr>
            <a:picLocks noChangeAspect="1"/>
          </p:cNvPicPr>
          <p:nvPr/>
        </p:nvPicPr>
        <p:blipFill>
          <a:blip r:embed="rId2"/>
          <a:stretch>
            <a:fillRect/>
          </a:stretch>
        </p:blipFill>
        <p:spPr>
          <a:xfrm>
            <a:off x="793790" y="2488883"/>
            <a:ext cx="1134070" cy="1669852"/>
          </a:xfrm>
          <a:prstGeom prst="rect">
            <a:avLst/>
          </a:prstGeom>
        </p:spPr>
      </p:pic>
      <p:sp>
        <p:nvSpPr>
          <p:cNvPr id="5" name="Text 1"/>
          <p:cNvSpPr/>
          <p:nvPr/>
        </p:nvSpPr>
        <p:spPr>
          <a:xfrm>
            <a:off x="2268022" y="2715697"/>
            <a:ext cx="3859530"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Identify Categorical Features</a:t>
            </a:r>
            <a:endParaRPr lang="en-US" sz="2200" dirty="0"/>
          </a:p>
        </p:txBody>
      </p:sp>
      <p:sp>
        <p:nvSpPr>
          <p:cNvPr id="6" name="Text 2"/>
          <p:cNvSpPr/>
          <p:nvPr/>
        </p:nvSpPr>
        <p:spPr>
          <a:xfrm>
            <a:off x="2268022" y="3206115"/>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Selected 'route' and 'booking_origin' for encoding due to their categorical nature.</a:t>
            </a:r>
            <a:endParaRPr lang="en-US" sz="1750" dirty="0"/>
          </a:p>
        </p:txBody>
      </p:sp>
      <p:pic>
        <p:nvPicPr>
          <p:cNvPr id="7" name="Image 2" descr="preencoded.png">    </p:cNvPr>
          <p:cNvPicPr>
            <a:picLocks noChangeAspect="1"/>
          </p:cNvPicPr>
          <p:nvPr/>
        </p:nvPicPr>
        <p:blipFill>
          <a:blip r:embed="rId3"/>
          <a:stretch>
            <a:fillRect/>
          </a:stretch>
        </p:blipFill>
        <p:spPr>
          <a:xfrm>
            <a:off x="793790" y="4158734"/>
            <a:ext cx="1134070" cy="1669852"/>
          </a:xfrm>
          <a:prstGeom prst="rect">
            <a:avLst/>
          </a:prstGeom>
        </p:spPr>
      </p:pic>
      <p:sp>
        <p:nvSpPr>
          <p:cNvPr id="8" name="Text 3"/>
          <p:cNvSpPr/>
          <p:nvPr/>
        </p:nvSpPr>
        <p:spPr>
          <a:xfrm>
            <a:off x="2268022" y="4385548"/>
            <a:ext cx="3949303"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Apply K-Fold Target Encoding</a:t>
            </a:r>
            <a:endParaRPr lang="en-US" sz="2200" dirty="0"/>
          </a:p>
        </p:txBody>
      </p:sp>
      <p:sp>
        <p:nvSpPr>
          <p:cNvPr id="9" name="Text 4"/>
          <p:cNvSpPr/>
          <p:nvPr/>
        </p:nvSpPr>
        <p:spPr>
          <a:xfrm>
            <a:off x="2268022" y="4875967"/>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Used 5-fold cross-validation to compute mean booking completion rates per category, reducing overfitting risk.</a:t>
            </a:r>
            <a:endParaRPr lang="en-US" sz="1750" dirty="0"/>
          </a:p>
        </p:txBody>
      </p:sp>
      <p:pic>
        <p:nvPicPr>
          <p:cNvPr id="10" name="Image 3" descr="preencoded.png">    </p:cNvPr>
          <p:cNvPicPr>
            <a:picLocks noChangeAspect="1"/>
          </p:cNvPicPr>
          <p:nvPr/>
        </p:nvPicPr>
        <p:blipFill>
          <a:blip r:embed="rId4"/>
          <a:stretch>
            <a:fillRect/>
          </a:stretch>
        </p:blipFill>
        <p:spPr>
          <a:xfrm>
            <a:off x="793790" y="5828586"/>
            <a:ext cx="1134070" cy="1669852"/>
          </a:xfrm>
          <a:prstGeom prst="rect">
            <a:avLst/>
          </a:prstGeom>
        </p:spPr>
      </p:pic>
      <p:sp>
        <p:nvSpPr>
          <p:cNvPr id="11" name="Text 5"/>
          <p:cNvSpPr/>
          <p:nvPr/>
        </p:nvSpPr>
        <p:spPr>
          <a:xfrm>
            <a:off x="2268022" y="6055400"/>
            <a:ext cx="3406140"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Replace Original Columns</a:t>
            </a:r>
            <a:endParaRPr lang="en-US" sz="2200" dirty="0"/>
          </a:p>
        </p:txBody>
      </p:sp>
      <p:sp>
        <p:nvSpPr>
          <p:cNvPr id="12" name="Text 6"/>
          <p:cNvSpPr/>
          <p:nvPr/>
        </p:nvSpPr>
        <p:spPr>
          <a:xfrm>
            <a:off x="2268022" y="6545818"/>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Dropped original categorical columns after encoding to prepare data for modeling.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539960"/>
            <a:ext cx="7941112" cy="708779"/>
          </a:xfrm>
          <a:prstGeom prst="rect">
            <a:avLst/>
          </a:prstGeom>
          <a:noFill/>
          <a:ln/>
        </p:spPr>
        <p:txBody>
          <a:bodyPr wrap="non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Model Training and Evaluation</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Model Selection</a:t>
            </a:r>
            <a:endParaRPr lang="en-US" sz="2200" dirty="0"/>
          </a:p>
        </p:txBody>
      </p:sp>
      <p:sp>
        <p:nvSpPr>
          <p:cNvPr id="4" name="Text 2"/>
          <p:cNvSpPr/>
          <p:nvPr/>
        </p:nvSpPr>
        <p:spPr>
          <a:xfrm>
            <a:off x="793790" y="4396859"/>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Trained a Random Forest Classifier with 100 trees on 80% of the data to predict booking completion.</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Performance Metrics</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Achieved 86% accuracy on the test set, indicating strong predictive capability. R2 score was negative, reflecting classification context.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Feature Importance Analysis</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The model highlights key features influencing booking completion, such as purchase lead time, length of stay, and encoded route and booking origin. Understanding these helps prioritize factors in marketing and customer targeting strategies.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003238"/>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Correlation Insights</a:t>
            </a:r>
            <a:endParaRPr lang="en-US" sz="4450" dirty="0"/>
          </a:p>
        </p:txBody>
      </p:sp>
      <p:sp>
        <p:nvSpPr>
          <p:cNvPr id="4" name="Shape 1"/>
          <p:cNvSpPr/>
          <p:nvPr/>
        </p:nvSpPr>
        <p:spPr>
          <a:xfrm>
            <a:off x="793790" y="5052179"/>
            <a:ext cx="13042821" cy="1028462"/>
          </a:xfrm>
          <a:prstGeom prst="roundRect">
            <a:avLst>
              <a:gd name="adj" fmla="val 3308"/>
            </a:avLst>
          </a:prstGeom>
          <a:noFill/>
          <a:ln w="7620">
            <a:solidFill>
              <a:srgbClr val="000000">
                <a:alpha val="8000"/>
              </a:srgbClr>
            </a:solidFill>
            <a:prstDash val="solid"/>
          </a:ln>
        </p:spPr>
      </p:sp>
      <p:sp>
        <p:nvSpPr>
          <p:cNvPr id="5" name="Shape 2"/>
          <p:cNvSpPr/>
          <p:nvPr/>
        </p:nvSpPr>
        <p:spPr>
          <a:xfrm>
            <a:off x="801410" y="5059799"/>
            <a:ext cx="13027581" cy="1013222"/>
          </a:xfrm>
          <a:prstGeom prst="rect">
            <a:avLst/>
          </a:prstGeom>
          <a:solidFill>
            <a:srgbClr val="FFFFFF">
              <a:alpha val="4000"/>
            </a:srgbClr>
          </a:solidFill>
          <a:ln/>
        </p:spPr>
      </p:sp>
      <p:sp>
        <p:nvSpPr>
          <p:cNvPr id="6" name="Text 3"/>
          <p:cNvSpPr/>
          <p:nvPr/>
        </p:nvSpPr>
        <p:spPr>
          <a:xfrm>
            <a:off x="1028224" y="5203508"/>
            <a:ext cx="12573953"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Correlation between features shows moderate relationships, with booking completion positively correlated with booking origin and route encoding.</a:t>
            </a:r>
            <a:endParaRPr lang="en-US" sz="1750" dirty="0"/>
          </a:p>
        </p:txBody>
      </p:sp>
      <p:sp>
        <p:nvSpPr>
          <p:cNvPr id="7" name="Text 4"/>
          <p:cNvSpPr/>
          <p:nvPr/>
        </p:nvSpPr>
        <p:spPr>
          <a:xfrm>
            <a:off x="793790" y="6335792"/>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Correlation analysis reveals subtle interactions between variables, guiding feature selection and model refinement to improve predictive accuracy.</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04255"/>
            <a:ext cx="6763464" cy="708779"/>
          </a:xfrm>
          <a:prstGeom prst="rect">
            <a:avLst/>
          </a:prstGeom>
          <a:noFill/>
          <a:ln/>
        </p:spPr>
        <p:txBody>
          <a:bodyPr wrap="none" lIns="0" tIns="0" rIns="0" bIns="0" rtlCol="0" anchor="t"/>
          <a:lstStyle/>
          <a:p>
            <a:pPr algn="l" indent="0" marL="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Summary and Next Steps</a:t>
            </a:r>
            <a:endParaRPr lang="en-US" sz="4450" dirty="0"/>
          </a:p>
        </p:txBody>
      </p:sp>
      <p:sp>
        <p:nvSpPr>
          <p:cNvPr id="4" name="Shape 1"/>
          <p:cNvSpPr/>
          <p:nvPr/>
        </p:nvSpPr>
        <p:spPr>
          <a:xfrm>
            <a:off x="793790" y="1753195"/>
            <a:ext cx="170021" cy="1216223"/>
          </a:xfrm>
          <a:prstGeom prst="roundRect">
            <a:avLst>
              <a:gd name="adj" fmla="val 20012"/>
            </a:avLst>
          </a:prstGeom>
          <a:solidFill>
            <a:srgbClr val="EDEBE3"/>
          </a:solidFill>
          <a:ln/>
        </p:spPr>
      </p:sp>
      <p:sp>
        <p:nvSpPr>
          <p:cNvPr id="5" name="Text 2"/>
          <p:cNvSpPr/>
          <p:nvPr/>
        </p:nvSpPr>
        <p:spPr>
          <a:xfrm>
            <a:off x="1303973" y="175319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Data Exploration</a:t>
            </a:r>
            <a:endParaRPr lang="en-US" sz="2200" dirty="0"/>
          </a:p>
        </p:txBody>
      </p:sp>
      <p:sp>
        <p:nvSpPr>
          <p:cNvPr id="6" name="Text 3"/>
          <p:cNvSpPr/>
          <p:nvPr/>
        </p:nvSpPr>
        <p:spPr>
          <a:xfrm>
            <a:off x="1303973" y="2243614"/>
            <a:ext cx="7046238"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Thoroughly examined dataset structure and statistics to understand variables.</a:t>
            </a:r>
            <a:endParaRPr lang="en-US" sz="1750" dirty="0"/>
          </a:p>
        </p:txBody>
      </p:sp>
      <p:sp>
        <p:nvSpPr>
          <p:cNvPr id="7" name="Shape 4"/>
          <p:cNvSpPr/>
          <p:nvPr/>
        </p:nvSpPr>
        <p:spPr>
          <a:xfrm>
            <a:off x="1133951" y="3196233"/>
            <a:ext cx="170021" cy="1216223"/>
          </a:xfrm>
          <a:prstGeom prst="roundRect">
            <a:avLst>
              <a:gd name="adj" fmla="val 20012"/>
            </a:avLst>
          </a:prstGeom>
          <a:solidFill>
            <a:srgbClr val="EDEBE3"/>
          </a:solidFill>
          <a:ln/>
        </p:spPr>
      </p:sp>
      <p:sp>
        <p:nvSpPr>
          <p:cNvPr id="8" name="Text 5"/>
          <p:cNvSpPr/>
          <p:nvPr/>
        </p:nvSpPr>
        <p:spPr>
          <a:xfrm>
            <a:off x="1644134" y="319623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Feature Engineering</a:t>
            </a:r>
            <a:endParaRPr lang="en-US" sz="2200" dirty="0"/>
          </a:p>
        </p:txBody>
      </p:sp>
      <p:sp>
        <p:nvSpPr>
          <p:cNvPr id="9" name="Text 6"/>
          <p:cNvSpPr/>
          <p:nvPr/>
        </p:nvSpPr>
        <p:spPr>
          <a:xfrm>
            <a:off x="1644134" y="3686651"/>
            <a:ext cx="6706076"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Encoded categorical variables and prepared data for modeling.</a:t>
            </a:r>
            <a:endParaRPr lang="en-US" sz="1750" dirty="0"/>
          </a:p>
        </p:txBody>
      </p:sp>
      <p:sp>
        <p:nvSpPr>
          <p:cNvPr id="10" name="Shape 7"/>
          <p:cNvSpPr/>
          <p:nvPr/>
        </p:nvSpPr>
        <p:spPr>
          <a:xfrm>
            <a:off x="1474232" y="4639270"/>
            <a:ext cx="170021" cy="1216223"/>
          </a:xfrm>
          <a:prstGeom prst="roundRect">
            <a:avLst>
              <a:gd name="adj" fmla="val 20012"/>
            </a:avLst>
          </a:prstGeom>
          <a:solidFill>
            <a:srgbClr val="EDEBE3"/>
          </a:solidFill>
          <a:ln/>
        </p:spPr>
      </p:sp>
      <p:sp>
        <p:nvSpPr>
          <p:cNvPr id="11" name="Text 8"/>
          <p:cNvSpPr/>
          <p:nvPr/>
        </p:nvSpPr>
        <p:spPr>
          <a:xfrm>
            <a:off x="1984415" y="4639270"/>
            <a:ext cx="2953941"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Modeling &amp; Evaluation</a:t>
            </a:r>
            <a:endParaRPr lang="en-US" sz="2200" dirty="0"/>
          </a:p>
        </p:txBody>
      </p:sp>
      <p:sp>
        <p:nvSpPr>
          <p:cNvPr id="12" name="Text 9"/>
          <p:cNvSpPr/>
          <p:nvPr/>
        </p:nvSpPr>
        <p:spPr>
          <a:xfrm>
            <a:off x="1984415" y="5129689"/>
            <a:ext cx="6365796"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Trained Random Forest model with 86% accuracy and analyzed feature importance.</a:t>
            </a:r>
            <a:endParaRPr lang="en-US" sz="1750" dirty="0"/>
          </a:p>
        </p:txBody>
      </p:sp>
      <p:sp>
        <p:nvSpPr>
          <p:cNvPr id="13" name="Shape 10"/>
          <p:cNvSpPr/>
          <p:nvPr/>
        </p:nvSpPr>
        <p:spPr>
          <a:xfrm>
            <a:off x="1814513" y="6082308"/>
            <a:ext cx="170021" cy="1216223"/>
          </a:xfrm>
          <a:prstGeom prst="roundRect">
            <a:avLst>
              <a:gd name="adj" fmla="val 20012"/>
            </a:avLst>
          </a:prstGeom>
          <a:solidFill>
            <a:srgbClr val="EDEBE3"/>
          </a:solidFill>
          <a:ln/>
        </p:spPr>
      </p:sp>
      <p:sp>
        <p:nvSpPr>
          <p:cNvPr id="14" name="Text 11"/>
          <p:cNvSpPr/>
          <p:nvPr/>
        </p:nvSpPr>
        <p:spPr>
          <a:xfrm>
            <a:off x="2324695" y="608230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Future Work</a:t>
            </a:r>
            <a:endParaRPr lang="en-US" sz="2200" dirty="0"/>
          </a:p>
        </p:txBody>
      </p:sp>
      <p:sp>
        <p:nvSpPr>
          <p:cNvPr id="15" name="Text 12"/>
          <p:cNvSpPr/>
          <p:nvPr/>
        </p:nvSpPr>
        <p:spPr>
          <a:xfrm>
            <a:off x="2324695" y="6572726"/>
            <a:ext cx="6025515" cy="725805"/>
          </a:xfrm>
          <a:prstGeom prst="rect">
            <a:avLst/>
          </a:prstGeom>
          <a:noFill/>
          <a:ln/>
        </p:spPr>
        <p:txBody>
          <a:bodyPr wrap="square" lIns="0" tIns="0" rIns="0" bIns="0" rtlCol="0" anchor="t"/>
          <a:lstStyle/>
          <a:p>
            <a:pPr algn="l" indent="0" marL="0">
              <a:lnSpc>
                <a:spcPts val="2850"/>
              </a:lnSpc>
              <a:buNone/>
            </a:pPr>
            <a:r>
              <a:rPr lang="en-US" sz="1750" dirty="0">
                <a:solidFill>
                  <a:srgbClr val="161613"/>
                </a:solidFill>
                <a:latin typeface="Inter" pitchFamily="34" charset="0"/>
                <a:ea typeface="Inter" pitchFamily="34" charset="-122"/>
                <a:cs typeface="Inter" pitchFamily="34" charset="-120"/>
              </a:rPr>
              <a:t>Explore additional models, fine-tune parameters, and incorporate more features for improved predictions.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2025-05-25T07:25:14Z</dcterms:created>
  <dcterms:modified xsi:type="dcterms:W3CDTF">2025-05-25T07:25:14Z</dcterms:modified>
</cp:coreProperties>
</file>